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57" r:id="rId4"/>
    <p:sldId id="259" r:id="rId5"/>
    <p:sldId id="258" r:id="rId6"/>
    <p:sldId id="266" r:id="rId7"/>
    <p:sldId id="260" r:id="rId8"/>
    <p:sldId id="261" r:id="rId9"/>
    <p:sldId id="262" r:id="rId1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4" autoAdjust="0"/>
    <p:restoredTop sz="94660"/>
  </p:normalViewPr>
  <p:slideViewPr>
    <p:cSldViewPr>
      <p:cViewPr varScale="1">
        <p:scale>
          <a:sx n="163" d="100"/>
          <a:sy n="163" d="100"/>
        </p:scale>
        <p:origin x="150" y="17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 Templateswise.c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915566"/>
            <a:ext cx="7772400" cy="685899"/>
          </a:xfrm>
        </p:spPr>
        <p:txBody>
          <a:bodyPr/>
          <a:lstStyle>
            <a:lvl1pPr>
              <a:defRPr>
                <a:solidFill>
                  <a:schemeClr val="tx1">
                    <a:lumMod val="75000"/>
                    <a:lumOff val="25000"/>
                  </a:schemeClr>
                </a:solidFill>
              </a:defRPr>
            </a:lvl1pPr>
          </a:lstStyle>
          <a:p>
            <a:r>
              <a:rPr lang="en-US" dirty="0" smtClean="0"/>
              <a:t>NAME OF PRESENTATION</a:t>
            </a:r>
            <a:endParaRPr lang="en-US" dirty="0"/>
          </a:p>
        </p:txBody>
      </p:sp>
      <p:sp>
        <p:nvSpPr>
          <p:cNvPr id="3" name="Subtitle 2"/>
          <p:cNvSpPr>
            <a:spLocks noGrp="1"/>
          </p:cNvSpPr>
          <p:nvPr>
            <p:ph type="subTitle" idx="1" hasCustomPrompt="1"/>
          </p:nvPr>
        </p:nvSpPr>
        <p:spPr>
          <a:xfrm>
            <a:off x="1371600" y="1457449"/>
            <a:ext cx="6400800" cy="504056"/>
          </a:xfrm>
        </p:spPr>
        <p:txBody>
          <a:bodyPr/>
          <a:lstStyle>
            <a:lvl1pPr marL="0" indent="0" algn="ctr">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Company Name</a:t>
            </a:r>
            <a:endParaRPr lang="en-US" dirty="0"/>
          </a:p>
        </p:txBody>
      </p:sp>
      <p:sp>
        <p:nvSpPr>
          <p:cNvPr id="4" name="Date Placeholder 3"/>
          <p:cNvSpPr>
            <a:spLocks noGrp="1"/>
          </p:cNvSpPr>
          <p:nvPr>
            <p:ph type="dt" sz="half" idx="10"/>
          </p:nvPr>
        </p:nvSpPr>
        <p:spPr/>
        <p:txBody>
          <a:bodyPr/>
          <a:lstStyle/>
          <a:p>
            <a:fld id="{170D6C82-F1AD-461C-BA86-083A314B65AE}" type="datetimeFigureOut">
              <a:rPr lang="en-US" smtClean="0"/>
              <a:t>10/26/2016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18D6F8-4B55-445F-BF6B-FBCA56C2D2AC}" type="slidenum">
              <a:rPr lang="en-US" smtClean="0"/>
              <a:t>‹#›</a:t>
            </a:fld>
            <a:endParaRPr lang="en-US"/>
          </a:p>
        </p:txBody>
      </p:sp>
    </p:spTree>
    <p:extLst>
      <p:ext uri="{BB962C8B-B14F-4D97-AF65-F5344CB8AC3E}">
        <p14:creationId xmlns:p14="http://schemas.microsoft.com/office/powerpoint/2010/main" val="322916395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 Templateswise.c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79712" y="205979"/>
            <a:ext cx="6707088" cy="857250"/>
          </a:xfrm>
        </p:spPr>
        <p:txBody>
          <a:bodyPr/>
          <a:lstStyle>
            <a:lvl1pPr algn="l">
              <a:defRPr>
                <a:solidFill>
                  <a:schemeClr val="tx1">
                    <a:lumMod val="75000"/>
                    <a:lumOff val="25000"/>
                  </a:schemeClr>
                </a:solidFill>
              </a:defRPr>
            </a:lvl1pPr>
          </a:lstStyle>
          <a:p>
            <a:r>
              <a:rPr lang="en-US" dirty="0" smtClean="0"/>
              <a:t>Title</a:t>
            </a:r>
            <a:endParaRPr lang="en-US" dirty="0"/>
          </a:p>
        </p:txBody>
      </p:sp>
      <p:sp>
        <p:nvSpPr>
          <p:cNvPr id="3" name="Content Placeholder 2"/>
          <p:cNvSpPr>
            <a:spLocks noGrp="1"/>
          </p:cNvSpPr>
          <p:nvPr>
            <p:ph idx="1" hasCustomPrompt="1"/>
          </p:nvPr>
        </p:nvSpPr>
        <p:spPr>
          <a:xfrm>
            <a:off x="1979712" y="1200151"/>
            <a:ext cx="6707088" cy="3394472"/>
          </a:xfrm>
        </p:spPr>
        <p:txBody>
          <a:bodyPr/>
          <a:lstStyle>
            <a:lvl1pPr>
              <a:defRPr>
                <a:solidFill>
                  <a:schemeClr val="tx1">
                    <a:lumMod val="75000"/>
                    <a:lumOff val="25000"/>
                  </a:schemeClr>
                </a:solidFill>
              </a:defRPr>
            </a:lvl1pPr>
          </a:lstStyle>
          <a:p>
            <a:pPr lvl="0"/>
            <a:r>
              <a:rPr lang="en-US" dirty="0" smtClean="0"/>
              <a:t>Lorem ipsum dolor sit </a:t>
            </a:r>
            <a:r>
              <a:rPr lang="en-US" dirty="0" err="1" smtClean="0"/>
              <a:t>amet</a:t>
            </a:r>
            <a:r>
              <a:rPr lang="en-US" dirty="0" smtClean="0"/>
              <a:t>, </a:t>
            </a:r>
            <a:r>
              <a:rPr lang="en-US" dirty="0" err="1" smtClean="0"/>
              <a:t>consectetur</a:t>
            </a:r>
            <a:r>
              <a:rPr lang="en-US" dirty="0" smtClean="0"/>
              <a:t> </a:t>
            </a:r>
            <a:r>
              <a:rPr lang="en-US" dirty="0" err="1" smtClean="0"/>
              <a:t>adipisicing</a:t>
            </a:r>
            <a:r>
              <a:rPr lang="en-US" dirty="0" smtClean="0"/>
              <a:t> </a:t>
            </a:r>
            <a:r>
              <a:rPr lang="en-US" dirty="0" err="1" smtClean="0"/>
              <a:t>elit</a:t>
            </a:r>
            <a:r>
              <a:rPr lang="en-US" dirty="0" smtClean="0"/>
              <a:t>, </a:t>
            </a:r>
            <a:r>
              <a:rPr lang="en-US" dirty="0" err="1" smtClean="0"/>
              <a:t>sed</a:t>
            </a:r>
            <a:r>
              <a:rPr lang="en-US" dirty="0" smtClean="0"/>
              <a:t> do </a:t>
            </a:r>
            <a:r>
              <a:rPr lang="en-US" dirty="0" err="1" smtClean="0"/>
              <a:t>eiusmod</a:t>
            </a:r>
            <a:r>
              <a:rPr lang="en-US" dirty="0" smtClean="0"/>
              <a:t> </a:t>
            </a:r>
            <a:r>
              <a:rPr lang="en-US" dirty="0" err="1" smtClean="0"/>
              <a:t>tempor</a:t>
            </a:r>
            <a:r>
              <a:rPr lang="en-US" dirty="0" smtClean="0"/>
              <a:t> </a:t>
            </a:r>
            <a:r>
              <a:rPr lang="en-US" dirty="0" err="1" smtClean="0"/>
              <a:t>incididunt</a:t>
            </a:r>
            <a:r>
              <a:rPr lang="en-US" dirty="0" smtClean="0"/>
              <a:t> </a:t>
            </a:r>
            <a:r>
              <a:rPr lang="en-US" dirty="0" err="1" smtClean="0"/>
              <a:t>ut</a:t>
            </a:r>
            <a:r>
              <a:rPr lang="en-US" dirty="0" smtClean="0"/>
              <a:t> </a:t>
            </a:r>
            <a:r>
              <a:rPr lang="en-US" dirty="0" err="1" smtClean="0"/>
              <a:t>labore</a:t>
            </a:r>
            <a:r>
              <a:rPr lang="en-US" dirty="0" smtClean="0"/>
              <a:t> et </a:t>
            </a:r>
            <a:r>
              <a:rPr lang="en-US" dirty="0" err="1" smtClean="0"/>
              <a:t>dolore</a:t>
            </a:r>
            <a:r>
              <a:rPr lang="en-US" dirty="0" smtClean="0"/>
              <a:t> magna </a:t>
            </a:r>
            <a:r>
              <a:rPr lang="en-US" dirty="0" err="1" smtClean="0"/>
              <a:t>aliqua</a:t>
            </a:r>
            <a:r>
              <a:rPr lang="en-US" dirty="0" smtClean="0"/>
              <a:t>.</a:t>
            </a:r>
            <a:endParaRPr lang="en-US" dirty="0"/>
          </a:p>
        </p:txBody>
      </p:sp>
      <p:sp>
        <p:nvSpPr>
          <p:cNvPr id="4" name="Date Placeholder 3"/>
          <p:cNvSpPr>
            <a:spLocks noGrp="1"/>
          </p:cNvSpPr>
          <p:nvPr>
            <p:ph type="dt" sz="half" idx="10"/>
          </p:nvPr>
        </p:nvSpPr>
        <p:spPr/>
        <p:txBody>
          <a:bodyPr/>
          <a:lstStyle/>
          <a:p>
            <a:fld id="{170D6C82-F1AD-461C-BA86-083A314B65AE}" type="datetimeFigureOut">
              <a:rPr lang="en-US" smtClean="0"/>
              <a:t>10/26/2016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18D6F8-4B55-445F-BF6B-FBCA56C2D2AC}" type="slidenum">
              <a:rPr lang="en-US" smtClean="0"/>
              <a:t>‹#›</a:t>
            </a:fld>
            <a:endParaRPr lang="en-US"/>
          </a:p>
        </p:txBody>
      </p:sp>
    </p:spTree>
    <p:extLst>
      <p:ext uri="{BB962C8B-B14F-4D97-AF65-F5344CB8AC3E}">
        <p14:creationId xmlns:p14="http://schemas.microsoft.com/office/powerpoint/2010/main" val="26162650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2 - Templateswise.c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699542"/>
            <a:ext cx="8229600" cy="857250"/>
          </a:xfrm>
        </p:spPr>
        <p:txBody>
          <a:bodyPr/>
          <a:lstStyle>
            <a:lvl1pPr algn="ctr">
              <a:defRPr/>
            </a:lvl1pPr>
          </a:lstStyle>
          <a:p>
            <a:r>
              <a:rPr lang="en-US" dirty="0" smtClean="0"/>
              <a:t>Title</a:t>
            </a:r>
            <a:endParaRPr lang="en-US" dirty="0"/>
          </a:p>
        </p:txBody>
      </p:sp>
      <p:sp>
        <p:nvSpPr>
          <p:cNvPr id="3" name="Content Placeholder 2"/>
          <p:cNvSpPr>
            <a:spLocks noGrp="1"/>
          </p:cNvSpPr>
          <p:nvPr>
            <p:ph idx="1" hasCustomPrompt="1"/>
          </p:nvPr>
        </p:nvSpPr>
        <p:spPr>
          <a:xfrm>
            <a:off x="457200" y="1563637"/>
            <a:ext cx="8229600" cy="3030985"/>
          </a:xfrm>
        </p:spPr>
        <p:txBody>
          <a:bodyPr/>
          <a:lstStyle>
            <a:lvl1pPr marL="0" indent="0" algn="ctr">
              <a:buNone/>
              <a:defRPr/>
            </a:lvl1pPr>
          </a:lstStyle>
          <a:p>
            <a:pPr lvl="0"/>
            <a:r>
              <a:rPr lang="en-US" dirty="0" smtClean="0"/>
              <a:t>Lorem ipsum dolor sit </a:t>
            </a:r>
            <a:r>
              <a:rPr lang="en-US" dirty="0" err="1" smtClean="0"/>
              <a:t>amet</a:t>
            </a:r>
            <a:r>
              <a:rPr lang="en-US" dirty="0" smtClean="0"/>
              <a:t>, </a:t>
            </a:r>
            <a:r>
              <a:rPr lang="en-US" dirty="0" err="1" smtClean="0"/>
              <a:t>consectetur</a:t>
            </a:r>
            <a:r>
              <a:rPr lang="en-US" dirty="0" smtClean="0"/>
              <a:t> </a:t>
            </a:r>
            <a:r>
              <a:rPr lang="en-US" dirty="0" err="1" smtClean="0"/>
              <a:t>adipisicing</a:t>
            </a:r>
            <a:r>
              <a:rPr lang="en-US" dirty="0" smtClean="0"/>
              <a:t> </a:t>
            </a:r>
            <a:r>
              <a:rPr lang="en-US" dirty="0" err="1" smtClean="0"/>
              <a:t>elit</a:t>
            </a:r>
            <a:r>
              <a:rPr lang="en-US" dirty="0" smtClean="0"/>
              <a:t>, </a:t>
            </a:r>
            <a:r>
              <a:rPr lang="en-US" dirty="0" err="1" smtClean="0"/>
              <a:t>sed</a:t>
            </a:r>
            <a:r>
              <a:rPr lang="en-US" dirty="0" smtClean="0"/>
              <a:t> do </a:t>
            </a:r>
            <a:r>
              <a:rPr lang="en-US" dirty="0" err="1" smtClean="0"/>
              <a:t>eiusmod</a:t>
            </a:r>
            <a:r>
              <a:rPr lang="en-US" dirty="0" smtClean="0"/>
              <a:t> </a:t>
            </a:r>
            <a:r>
              <a:rPr lang="en-US" dirty="0" err="1" smtClean="0"/>
              <a:t>tempor</a:t>
            </a:r>
            <a:r>
              <a:rPr lang="en-US" dirty="0" smtClean="0"/>
              <a:t> </a:t>
            </a:r>
            <a:r>
              <a:rPr lang="en-US" dirty="0" err="1" smtClean="0"/>
              <a:t>incididunt</a:t>
            </a:r>
            <a:r>
              <a:rPr lang="en-US" dirty="0" smtClean="0"/>
              <a:t> </a:t>
            </a:r>
            <a:r>
              <a:rPr lang="en-US" dirty="0" err="1" smtClean="0"/>
              <a:t>ut</a:t>
            </a:r>
            <a:r>
              <a:rPr lang="en-US" dirty="0" smtClean="0"/>
              <a:t> </a:t>
            </a:r>
            <a:r>
              <a:rPr lang="en-US" dirty="0" err="1" smtClean="0"/>
              <a:t>labore</a:t>
            </a:r>
            <a:r>
              <a:rPr lang="en-US" dirty="0" smtClean="0"/>
              <a:t> et </a:t>
            </a:r>
            <a:r>
              <a:rPr lang="en-US" dirty="0" err="1" smtClean="0"/>
              <a:t>dolore</a:t>
            </a:r>
            <a:r>
              <a:rPr lang="en-US" dirty="0" smtClean="0"/>
              <a:t> magna </a:t>
            </a:r>
            <a:r>
              <a:rPr lang="en-US" dirty="0" err="1" smtClean="0"/>
              <a:t>aliqua</a:t>
            </a:r>
            <a:r>
              <a:rPr lang="en-US" dirty="0" smtClean="0"/>
              <a:t>.</a:t>
            </a:r>
            <a:endParaRPr lang="en-US" dirty="0"/>
          </a:p>
        </p:txBody>
      </p:sp>
      <p:sp>
        <p:nvSpPr>
          <p:cNvPr id="4" name="Date Placeholder 3"/>
          <p:cNvSpPr>
            <a:spLocks noGrp="1"/>
          </p:cNvSpPr>
          <p:nvPr>
            <p:ph type="dt" sz="half" idx="10"/>
          </p:nvPr>
        </p:nvSpPr>
        <p:spPr/>
        <p:txBody>
          <a:bodyPr/>
          <a:lstStyle/>
          <a:p>
            <a:fld id="{170D6C82-F1AD-461C-BA86-083A314B65AE}" type="datetimeFigureOut">
              <a:rPr lang="en-US" smtClean="0"/>
              <a:t>10/26/2016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18D6F8-4B55-445F-BF6B-FBCA56C2D2AC}" type="slidenum">
              <a:rPr lang="en-US" smtClean="0"/>
              <a:t>‹#›</a:t>
            </a:fld>
            <a:endParaRPr lang="en-US"/>
          </a:p>
        </p:txBody>
      </p:sp>
    </p:spTree>
    <p:extLst>
      <p:ext uri="{BB962C8B-B14F-4D97-AF65-F5344CB8AC3E}">
        <p14:creationId xmlns:p14="http://schemas.microsoft.com/office/powerpoint/2010/main" val="166777648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smtClean="0"/>
              <a:t>Образец заголовка</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70D6C82-F1AD-461C-BA86-083A314B65AE}" type="datetimeFigureOut">
              <a:rPr lang="en-US" smtClean="0"/>
              <a:t>10/26/2016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718D6F8-4B55-445F-BF6B-FBCA56C2D2AC}" type="slidenum">
              <a:rPr lang="en-US" smtClean="0"/>
              <a:t>‹#›</a:t>
            </a:fld>
            <a:endParaRPr lang="en-US"/>
          </a:p>
        </p:txBody>
      </p:sp>
    </p:spTree>
    <p:extLst>
      <p:ext uri="{BB962C8B-B14F-4D97-AF65-F5344CB8AC3E}">
        <p14:creationId xmlns:p14="http://schemas.microsoft.com/office/powerpoint/2010/main" val="42116278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lumMod val="75000"/>
              <a:lumOff val="25000"/>
            </a:schemeClr>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ru.wikipedia.org/wiki/%D0%A2%D1%80%D0%B0%D0%BD%D0%B7%D0%B8%D1%81%D1%82%D0%BE%D1%80" TargetMode="Externa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ru-RU" dirty="0" smtClean="0"/>
              <a:t>МОДУЛЬНЫЙ ПРОЕКТ</a:t>
            </a:r>
            <a:endParaRPr lang="en-US" dirty="0"/>
          </a:p>
        </p:txBody>
      </p:sp>
      <p:sp>
        <p:nvSpPr>
          <p:cNvPr id="3" name="Subtitle 2"/>
          <p:cNvSpPr>
            <a:spLocks noGrp="1"/>
          </p:cNvSpPr>
          <p:nvPr>
            <p:ph type="subTitle" idx="1"/>
          </p:nvPr>
        </p:nvSpPr>
        <p:spPr>
          <a:xfrm>
            <a:off x="7236296" y="4731990"/>
            <a:ext cx="1800200" cy="322213"/>
          </a:xfrm>
        </p:spPr>
        <p:txBody>
          <a:bodyPr>
            <a:noAutofit/>
          </a:bodyPr>
          <a:lstStyle/>
          <a:p>
            <a:r>
              <a:rPr lang="ru-RU" sz="2000" dirty="0" smtClean="0"/>
              <a:t>Валиева Л. З.</a:t>
            </a:r>
            <a:endParaRPr lang="en-US" sz="2000" dirty="0"/>
          </a:p>
        </p:txBody>
      </p:sp>
    </p:spTree>
    <p:extLst>
      <p:ext uri="{BB962C8B-B14F-4D97-AF65-F5344CB8AC3E}">
        <p14:creationId xmlns:p14="http://schemas.microsoft.com/office/powerpoint/2010/main" val="37988868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meandr.org/wp-content/uploads/2014/11/21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915566"/>
            <a:ext cx="5532290" cy="3744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8792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meandr.org/wp-content/uploads/2014/11/15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059582"/>
            <a:ext cx="5909295" cy="4009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2791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893218" y="627534"/>
            <a:ext cx="6984776" cy="1200329"/>
          </a:xfrm>
          <a:prstGeom prst="rect">
            <a:avLst/>
          </a:prstGeom>
        </p:spPr>
        <p:txBody>
          <a:bodyPr wrap="square">
            <a:spAutoFit/>
          </a:bodyPr>
          <a:lstStyle/>
          <a:p>
            <a:r>
              <a:rPr lang="ru-RU" sz="2400" b="1" i="1" dirty="0" smtClean="0"/>
              <a:t>      </a:t>
            </a:r>
            <a:r>
              <a:rPr lang="ru-RU" sz="2400" b="1" i="1" dirty="0" err="1" smtClean="0"/>
              <a:t>Одноперехо́дный</a:t>
            </a:r>
            <a:r>
              <a:rPr lang="ru-RU" sz="2400" b="1" i="1" dirty="0"/>
              <a:t> </a:t>
            </a:r>
            <a:r>
              <a:rPr lang="ru-RU" sz="2400" b="1" i="1" dirty="0" err="1">
                <a:hlinkClick r:id="rId2" tooltip="Транзистор"/>
              </a:rPr>
              <a:t>транзи́стор</a:t>
            </a:r>
            <a:r>
              <a:rPr lang="ru-RU" sz="2400" b="1" i="1" dirty="0"/>
              <a:t> (двухбазовый диод, ОПТ)</a:t>
            </a:r>
            <a:r>
              <a:rPr lang="ru-RU" sz="2400" i="1" dirty="0"/>
              <a:t> — полупроводниковый прибор с тремя электродами и одним p-n переходом. </a:t>
            </a:r>
          </a:p>
        </p:txBody>
      </p:sp>
      <p:sp>
        <p:nvSpPr>
          <p:cNvPr id="4" name="Title 1"/>
          <p:cNvSpPr txBox="1">
            <a:spLocks/>
          </p:cNvSpPr>
          <p:nvPr/>
        </p:nvSpPr>
        <p:spPr>
          <a:xfrm>
            <a:off x="4283968" y="21283"/>
            <a:ext cx="1368152" cy="685899"/>
          </a:xfrm>
          <a:prstGeom prst="rect">
            <a:avLst/>
          </a:prstGeom>
        </p:spPr>
        <p:txBody>
          <a:bodyPr vert="horz" lIns="91440" tIns="45720" rIns="91440" bIns="45720" rtlCol="0" anchor="ctr">
            <a:normAutofit fontScale="90000" lnSpcReduction="10000"/>
          </a:bodyPr>
          <a:lstStyle>
            <a:lvl1pPr algn="l" defTabSz="914400" rtl="0" eaLnBrk="1" latinLnBrk="0" hangingPunct="1">
              <a:spcBef>
                <a:spcPct val="0"/>
              </a:spcBef>
              <a:buNone/>
              <a:defRPr sz="4400" kern="1200">
                <a:solidFill>
                  <a:schemeClr val="tx1">
                    <a:lumMod val="75000"/>
                    <a:lumOff val="25000"/>
                  </a:schemeClr>
                </a:solidFill>
                <a:latin typeface="+mj-lt"/>
                <a:ea typeface="+mj-ea"/>
                <a:cs typeface="+mj-cs"/>
              </a:defRPr>
            </a:lvl1pPr>
          </a:lstStyle>
          <a:p>
            <a:r>
              <a:rPr lang="ru-RU" dirty="0" smtClean="0"/>
              <a:t>ОПТ</a:t>
            </a:r>
            <a:endParaRPr lang="en-US" dirty="0"/>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9773" t="9394" r="44090" b="19091"/>
          <a:stretch/>
        </p:blipFill>
        <p:spPr bwMode="auto">
          <a:xfrm>
            <a:off x="2761704" y="2240657"/>
            <a:ext cx="1131937" cy="23229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descr="Картинки по запросу программируемый однопереходный транзистор это"/>
          <p:cNvPicPr>
            <a:picLocks noChangeAspect="1" noChangeArrowheads="1"/>
          </p:cNvPicPr>
          <p:nvPr/>
        </p:nvPicPr>
        <p:blipFill rotWithShape="1">
          <a:blip r:embed="rId4">
            <a:extLst>
              <a:ext uri="{28A0092B-C50C-407E-A947-70E740481C1C}">
                <a14:useLocalDpi xmlns:a14="http://schemas.microsoft.com/office/drawing/2010/main" val="0"/>
              </a:ext>
            </a:extLst>
          </a:blip>
          <a:srcRect l="36456" t="8247" r="31772"/>
          <a:stretch/>
        </p:blipFill>
        <p:spPr bwMode="auto">
          <a:xfrm>
            <a:off x="7685645" y="2427734"/>
            <a:ext cx="1192349" cy="2447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95072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meandr.org/wp-content/uploads/2014/11/22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491630"/>
            <a:ext cx="2352675" cy="244792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meandr.org/wp-content/uploads/2014/11/31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1491630"/>
            <a:ext cx="2381250" cy="2628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87225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3995936" y="1203598"/>
            <a:ext cx="4572000" cy="3693319"/>
          </a:xfrm>
          <a:prstGeom prst="rect">
            <a:avLst/>
          </a:prstGeom>
        </p:spPr>
        <p:txBody>
          <a:bodyPr>
            <a:spAutoFit/>
          </a:bodyPr>
          <a:lstStyle/>
          <a:p>
            <a:r>
              <a:rPr lang="ru-RU" i="1" dirty="0"/>
              <a:t> Когда напряжение на аноде однопереходного транзистора превышает пороговое значение, которое определяется напряжением на управляющем электроде, транзистор начинает пропускать ток и создается импульс, проходящий от анода к катоду. В этом случае ситуация выглядит так, как будто напряжение на аноде само нажимает на кнопку для замыкания контакта внутри транзистора при некоторой помощи напряжения на управляющем электроде.</a:t>
            </a:r>
            <a:endParaRPr lang="ru-RU" dirty="0"/>
          </a:p>
        </p:txBody>
      </p:sp>
      <p:pic>
        <p:nvPicPr>
          <p:cNvPr id="5122" name="Picture 2" descr="http://meandr.org/wp-content/uploads/2014/11/4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379218"/>
            <a:ext cx="2447925" cy="2962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43967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996223" y="-92546"/>
            <a:ext cx="6707088" cy="857250"/>
          </a:xfrm>
        </p:spPr>
        <p:txBody>
          <a:bodyPr/>
          <a:lstStyle/>
          <a:p>
            <a:pPr algn="ctr"/>
            <a:r>
              <a:rPr lang="ru-RU" dirty="0" smtClean="0"/>
              <a:t>Постоянная времени</a:t>
            </a:r>
            <a:endParaRPr lang="ru-RU" dirty="0"/>
          </a:p>
        </p:txBody>
      </p:sp>
      <p:sp>
        <p:nvSpPr>
          <p:cNvPr id="2" name="Прямоугольник 1"/>
          <p:cNvSpPr/>
          <p:nvPr/>
        </p:nvSpPr>
        <p:spPr>
          <a:xfrm>
            <a:off x="1691680" y="915566"/>
            <a:ext cx="7200800" cy="1323439"/>
          </a:xfrm>
          <a:prstGeom prst="rect">
            <a:avLst/>
          </a:prstGeom>
        </p:spPr>
        <p:txBody>
          <a:bodyPr wrap="square">
            <a:spAutoFit/>
          </a:bodyPr>
          <a:lstStyle/>
          <a:p>
            <a:r>
              <a:rPr lang="ru-RU" sz="2000" i="1" dirty="0" smtClean="0"/>
              <a:t>       Постоянная </a:t>
            </a:r>
            <a:r>
              <a:rPr lang="ru-RU" sz="2000" i="1" dirty="0"/>
              <a:t>времени τ — это время, которое необходимо конденсатору, чтобы он зарядился до значения, равного 63% от разности между текущим напряжением на конденсаторе и напряжением подключенного источника питания.</a:t>
            </a:r>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4069" t="48435" r="38048" b="48371"/>
          <a:stretch/>
        </p:blipFill>
        <p:spPr bwMode="auto">
          <a:xfrm>
            <a:off x="3419872" y="2698172"/>
            <a:ext cx="3006379" cy="6848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Прямоугольник 2"/>
          <p:cNvSpPr/>
          <p:nvPr/>
        </p:nvSpPr>
        <p:spPr>
          <a:xfrm>
            <a:off x="1763688" y="3363838"/>
            <a:ext cx="6768752" cy="584775"/>
          </a:xfrm>
          <a:prstGeom prst="rect">
            <a:avLst/>
          </a:prstGeom>
        </p:spPr>
        <p:txBody>
          <a:bodyPr wrap="square">
            <a:spAutoFit/>
          </a:bodyPr>
          <a:lstStyle/>
          <a:p>
            <a:r>
              <a:rPr lang="ru-RU" sz="1600" i="1" dirty="0"/>
              <a:t>где τ — это постоянная времени; C — емкость конденсатора в фарадах, который заряжается через резистор сопротивлением R в омах.</a:t>
            </a:r>
          </a:p>
        </p:txBody>
      </p:sp>
    </p:spTree>
    <p:extLst>
      <p:ext uri="{BB962C8B-B14F-4D97-AF65-F5344CB8AC3E}">
        <p14:creationId xmlns:p14="http://schemas.microsoft.com/office/powerpoint/2010/main" val="41981392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5085" y="123478"/>
            <a:ext cx="5985802" cy="3312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1901602" y="3291830"/>
            <a:ext cx="6912768" cy="1754326"/>
          </a:xfrm>
          <a:prstGeom prst="rect">
            <a:avLst/>
          </a:prstGeom>
        </p:spPr>
        <p:txBody>
          <a:bodyPr wrap="square">
            <a:spAutoFit/>
          </a:bodyPr>
          <a:lstStyle/>
          <a:p>
            <a:r>
              <a:rPr lang="ru-RU" i="1" dirty="0"/>
              <a:t>Если наш гурман каждый раз съедает только 63% от торта, который в данный момент находится на тарелке, он «заряжает» свой желудок точно так же, как это делает конденсатор, когда заряжается. Не имеет значения, как много времени это займет, его желудок никогда не будет заполнен полностью.</a:t>
            </a:r>
            <a:endParaRPr lang="ru-RU" dirty="0"/>
          </a:p>
        </p:txBody>
      </p:sp>
    </p:spTree>
    <p:extLst>
      <p:ext uri="{BB962C8B-B14F-4D97-AF65-F5344CB8AC3E}">
        <p14:creationId xmlns:p14="http://schemas.microsoft.com/office/powerpoint/2010/main" val="481465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a:srcRect l="4379" t="8408" r="58102" b="48123"/>
          <a:stretch/>
        </p:blipFill>
        <p:spPr>
          <a:xfrm>
            <a:off x="2339752" y="267494"/>
            <a:ext cx="5568617" cy="4032447"/>
          </a:xfrm>
          <a:prstGeom prst="rect">
            <a:avLst/>
          </a:prstGeom>
        </p:spPr>
      </p:pic>
    </p:spTree>
    <p:extLst>
      <p:ext uri="{BB962C8B-B14F-4D97-AF65-F5344CB8AC3E}">
        <p14:creationId xmlns:p14="http://schemas.microsoft.com/office/powerpoint/2010/main" val="2817736919"/>
      </p:ext>
    </p:extLst>
  </p:cSld>
  <p:clrMapOvr>
    <a:masterClrMapping/>
  </p:clrMapOvr>
  <p:timing>
    <p:tnLst>
      <p:par>
        <p:cTn id="1" dur="indefinite" restart="never" nodeType="tmRoot"/>
      </p:par>
    </p:tnLst>
  </p:timing>
</p:sld>
</file>

<file path=ppt/theme/theme1.xml><?xml version="1.0" encoding="utf-8"?>
<a:theme xmlns:a="http://schemas.openxmlformats.org/drawingml/2006/main" name="6. Очень простое переключение">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145</TotalTime>
  <Words>72</Words>
  <Application>Microsoft Office PowerPoint</Application>
  <PresentationFormat>Экран (16:9)</PresentationFormat>
  <Paragraphs>9</Paragraphs>
  <Slides>9</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9</vt:i4>
      </vt:variant>
    </vt:vector>
  </HeadingPairs>
  <TitlesOfParts>
    <vt:vector size="12" baseType="lpstr">
      <vt:lpstr>Arial</vt:lpstr>
      <vt:lpstr>Calibri</vt:lpstr>
      <vt:lpstr>6. Очень простое переключение</vt:lpstr>
      <vt:lpstr>МОДУЛЬНЫЙ ПРОЕКТ</vt:lpstr>
      <vt:lpstr>Презентация PowerPoint</vt:lpstr>
      <vt:lpstr>Презентация PowerPoint</vt:lpstr>
      <vt:lpstr>Презентация PowerPoint</vt:lpstr>
      <vt:lpstr>Презентация PowerPoint</vt:lpstr>
      <vt:lpstr>Презентация PowerPoint</vt:lpstr>
      <vt:lpstr>Постоянная времени</vt:lpstr>
      <vt:lpstr>Презентация PowerPoint</vt:lpstr>
      <vt:lpstr>Презентация PowerPoint</vt:lpstr>
    </vt:vector>
  </TitlesOfParts>
  <Company>diakov.net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ОЧЕНЬ ПРОСТОЕ ПЕРЕКЛЮЧЕНИЕ</dc:title>
  <dc:creator>Лилёк</dc:creator>
  <cp:lastModifiedBy>Лиля</cp:lastModifiedBy>
  <cp:revision>10</cp:revision>
  <dcterms:created xsi:type="dcterms:W3CDTF">2015-12-27T22:02:23Z</dcterms:created>
  <dcterms:modified xsi:type="dcterms:W3CDTF">2016-10-26T08:02:11Z</dcterms:modified>
</cp:coreProperties>
</file>